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85" r:id="rId5"/>
    <p:sldId id="277" r:id="rId6"/>
    <p:sldId id="268" r:id="rId7"/>
    <p:sldId id="280" r:id="rId8"/>
    <p:sldId id="281" r:id="rId9"/>
    <p:sldId id="282" r:id="rId10"/>
    <p:sldId id="288" r:id="rId11"/>
    <p:sldId id="286" r:id="rId12"/>
    <p:sldId id="283" r:id="rId13"/>
    <p:sldId id="289" r:id="rId14"/>
    <p:sldId id="290" r:id="rId15"/>
    <p:sldId id="291" r:id="rId16"/>
    <p:sldId id="293" r:id="rId17"/>
    <p:sldId id="292" r:id="rId18"/>
    <p:sldId id="284" r:id="rId19"/>
    <p:sldId id="294" r:id="rId20"/>
    <p:sldId id="295" r:id="rId21"/>
    <p:sldId id="296" r:id="rId22"/>
    <p:sldId id="297" r:id="rId23"/>
    <p:sldId id="298" r:id="rId24"/>
    <p:sldId id="299" r:id="rId25"/>
    <p:sldId id="27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3204" autoAdjust="0"/>
  </p:normalViewPr>
  <p:slideViewPr>
    <p:cSldViewPr snapToGrid="0">
      <p:cViewPr varScale="1">
        <p:scale>
          <a:sx n="59" d="100"/>
          <a:sy n="59" d="100"/>
        </p:scale>
        <p:origin x="1140" y="7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pn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jpg>
</file>

<file path=ppt/media/image39.jpg>
</file>

<file path=ppt/media/image4.sv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890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721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62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8981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8317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6514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8990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6470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6720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475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500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043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567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969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632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230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864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83CC4-A5AA-4B91-6543-148D7683F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870" y="1"/>
            <a:ext cx="6910281" cy="1665514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Mercedes Benz price prediction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33809B-BE1B-1591-1F07-C0C84D7BF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29F6BA3-7059-3491-43E6-503937F75CB9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261258" y="1387929"/>
            <a:ext cx="7739742" cy="5332275"/>
          </a:xfrm>
        </p:spPr>
      </p:pic>
    </p:spTree>
    <p:extLst>
      <p:ext uri="{BB962C8B-B14F-4D97-AF65-F5344CB8AC3E}">
        <p14:creationId xmlns:p14="http://schemas.microsoft.com/office/powerpoint/2010/main" val="1536153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6527"/>
            <a:ext cx="9768802" cy="7288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Distribution of Engine Size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EC7FB91-F306-62BC-9FDA-8984FD066BEF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611505" y="1191986"/>
            <a:ext cx="9928822" cy="5164364"/>
          </a:xfrm>
        </p:spPr>
      </p:pic>
    </p:spTree>
    <p:extLst>
      <p:ext uri="{BB962C8B-B14F-4D97-AF65-F5344CB8AC3E}">
        <p14:creationId xmlns:p14="http://schemas.microsoft.com/office/powerpoint/2010/main" val="1711427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6527"/>
            <a:ext cx="9768802" cy="72888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Correlation price and mileage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175A26-6812-344F-8018-2ADB587418BD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4" y="865415"/>
            <a:ext cx="9768802" cy="5230585"/>
          </a:xfrm>
        </p:spPr>
        <p:txBody>
          <a:bodyPr/>
          <a:lstStyle/>
          <a:p>
            <a:r>
              <a:rPr lang="en-US" sz="2400" b="1" dirty="0"/>
              <a:t>Negative Correlation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F17327-7972-D7A5-947B-338B9432150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1000" y="1338943"/>
            <a:ext cx="10330543" cy="475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573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6527"/>
            <a:ext cx="9768802" cy="7288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Data Preparation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175A26-6812-344F-8018-2ADB587418BD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4" y="865415"/>
            <a:ext cx="9768802" cy="5230585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n-GB" sz="24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b="1" dirty="0"/>
              <a:t>Convert variables to the right types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b="1" dirty="0"/>
              <a:t>Filter out models with a sample size of less than 50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b="1" dirty="0"/>
              <a:t>Filter out cars with engine size = 0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b="1" dirty="0"/>
              <a:t>Identify and handle outliers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84255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3299D-C081-8BB8-0773-84D22DF7E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0629"/>
            <a:ext cx="9389288" cy="63137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Data Preparation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6ECBFC-1B74-1DD6-249D-74D46176B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04FB2C5-FE85-F443-9AAB-6700D6D9A593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261256" y="1045029"/>
            <a:ext cx="5502729" cy="4618345"/>
          </a:xfr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F443959-A1DD-E806-3FE9-6C8F7339D96C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3"/>
          <a:stretch>
            <a:fillRect/>
          </a:stretch>
        </p:blipFill>
        <p:spPr>
          <a:xfrm>
            <a:off x="5976257" y="1045029"/>
            <a:ext cx="5147037" cy="461834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0AE8B0-1AF7-0F0D-4E0C-850542598CAC}"/>
              </a:ext>
            </a:extLst>
          </p:cNvPr>
          <p:cNvSpPr txBox="1"/>
          <p:nvPr/>
        </p:nvSpPr>
        <p:spPr>
          <a:xfrm>
            <a:off x="1485900" y="6007882"/>
            <a:ext cx="867512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/>
              <a:t>Distribution became quite normal after outliers were removed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4158039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6527"/>
            <a:ext cx="9768802" cy="7288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Final Dataset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175A26-6812-344F-8018-2ADB587418BD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4" y="865415"/>
            <a:ext cx="9768802" cy="5230585"/>
          </a:xfrm>
        </p:spPr>
        <p:txBody>
          <a:bodyPr/>
          <a:lstStyle/>
          <a:p>
            <a:r>
              <a:rPr lang="en-GB" sz="2400" dirty="0"/>
              <a:t>Final clean dataset is ready for model training </a:t>
            </a:r>
            <a:r>
              <a:rPr lang="en-GB" sz="2400" b="1" dirty="0"/>
              <a:t>12,290 rows &amp; 9 columns </a:t>
            </a:r>
            <a:r>
              <a:rPr lang="en-GB" sz="2400" dirty="0"/>
              <a:t>Data types are in the correct format.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1300F3-9A03-8AE7-CF0C-A2F46549332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4543" y="1594303"/>
            <a:ext cx="10548257" cy="13774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BF89C6-EBCB-3C06-7949-D72DDE6C419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24542" y="3109912"/>
            <a:ext cx="1054825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74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"/>
            <a:ext cx="9768802" cy="73478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Model Training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961493" y="993370"/>
            <a:ext cx="9389287" cy="4871259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GB" sz="2400" b="1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1. Train test split (80: 20)</a:t>
            </a:r>
          </a:p>
          <a:p>
            <a:pPr algn="just">
              <a:lnSpc>
                <a:spcPct val="100000"/>
              </a:lnSpc>
            </a:pPr>
            <a:endParaRPr lang="en-GB" sz="2400" b="1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en-GB" sz="2400" b="1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2. Model training</a:t>
            </a:r>
          </a:p>
          <a:p>
            <a:pPr algn="just">
              <a:lnSpc>
                <a:spcPct val="100000"/>
              </a:lnSpc>
            </a:pPr>
            <a:r>
              <a:rPr lang="en-GB" sz="2400" b="1" dirty="0" err="1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2400" b="1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 Linear regression as a baseline model</a:t>
            </a:r>
          </a:p>
          <a:p>
            <a:pPr algn="just">
              <a:lnSpc>
                <a:spcPct val="100000"/>
              </a:lnSpc>
            </a:pPr>
            <a:r>
              <a:rPr lang="en-GB" sz="2400" b="1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ii. Random forest</a:t>
            </a:r>
          </a:p>
          <a:p>
            <a:pPr algn="just">
              <a:lnSpc>
                <a:spcPct val="100000"/>
              </a:lnSpc>
            </a:pPr>
            <a:endParaRPr lang="en-GB" sz="2400" b="1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en-GB" sz="2400" b="1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3. Scoring</a:t>
            </a:r>
          </a:p>
          <a:p>
            <a:pPr algn="just">
              <a:lnSpc>
                <a:spcPct val="100000"/>
              </a:lnSpc>
            </a:pPr>
            <a:endParaRPr lang="en-GB" sz="2400" b="1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en-GB" sz="2400" b="1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4. Model evaluation</a:t>
            </a:r>
            <a:endParaRPr lang="en-US" sz="2400" b="1" dirty="0">
              <a:solidFill>
                <a:schemeClr val="tx1"/>
              </a:solidFill>
            </a:endParaRPr>
          </a:p>
          <a:p>
            <a:pPr algn="just">
              <a:lnSpc>
                <a:spcPct val="100000"/>
              </a:lnSpc>
            </a:pPr>
            <a:endParaRPr lang="en-GB" sz="2400" b="1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633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0629"/>
            <a:ext cx="9768802" cy="62048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Model Evaluation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881149"/>
            <a:ext cx="9389287" cy="4871259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GB" sz="2400" dirty="0"/>
              <a:t>Random Forest outperforms Linear Regression with lower RMSE.</a:t>
            </a:r>
            <a:endParaRPr lang="en-US" sz="24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E0CBEE-D91C-D628-06DD-B5686188FE8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1506" y="1518557"/>
            <a:ext cx="10198008" cy="501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53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0629"/>
            <a:ext cx="9768802" cy="62048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Model Evaluation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881149"/>
            <a:ext cx="9389287" cy="4871259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GB" sz="2400" dirty="0"/>
              <a:t>The model performed well with lower RMSE and MAE.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2EE938-F691-8F39-49C0-EEBA9ECCFE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4543" y="1502229"/>
            <a:ext cx="10450286" cy="511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649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0629"/>
            <a:ext cx="9768802" cy="62048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Good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D7C40F-0400-F4D2-CE4B-086060A8032D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538843" y="881063"/>
            <a:ext cx="10287000" cy="5475287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480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0629"/>
            <a:ext cx="9768802" cy="62048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Variable Importance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1946E-1B72-3D50-44C8-50E7F568C0F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4" y="1028700"/>
            <a:ext cx="9580580" cy="5067300"/>
          </a:xfrm>
        </p:spPr>
        <p:txBody>
          <a:bodyPr/>
          <a:lstStyle/>
          <a:p>
            <a:pPr algn="ctr"/>
            <a:r>
              <a:rPr lang="en-GB" sz="2000" b="1" dirty="0"/>
              <a:t>Mileage is the highest important feature</a:t>
            </a:r>
            <a:r>
              <a:rPr lang="en-GB" sz="2000" dirty="0"/>
              <a:t>.</a:t>
            </a:r>
          </a:p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1514B5-349F-5850-87C3-505E554729E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2780" y="1547494"/>
            <a:ext cx="10026106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22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2"/>
            <a:ext cx="6343650" cy="1415963"/>
          </a:xfrm>
        </p:spPr>
        <p:txBody>
          <a:bodyPr>
            <a:normAutofit/>
          </a:bodyPr>
          <a:lstStyle/>
          <a:p>
            <a:r>
              <a:rPr lang="en-US" dirty="0"/>
              <a:t>Business Objectives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343401" y="1845425"/>
            <a:ext cx="6934200" cy="5012575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GB" dirty="0"/>
              <a:t>The Mercedes-Benz company aims to empower junior salespeople with an advanced pricing tool to enhance their decision-making capabilities.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GB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GB" dirty="0"/>
              <a:t>The primary objective is to develop a predictive model that accurately estimates the prices of used Mercedes-Benz cars.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0629"/>
            <a:ext cx="9768802" cy="62048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Error by Models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1946E-1B72-3D50-44C8-50E7F568C0F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4" y="1028700"/>
            <a:ext cx="9580580" cy="5067300"/>
          </a:xfrm>
        </p:spPr>
        <p:txBody>
          <a:bodyPr/>
          <a:lstStyle/>
          <a:p>
            <a:pPr algn="ctr"/>
            <a:r>
              <a:rPr lang="en-GB" sz="2000" b="1" dirty="0"/>
              <a:t>Average % error for most models are under 5% absolute error on average less than $700</a:t>
            </a: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743F04-7F25-51EC-43B0-0C60F99E89D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1505" y="1730829"/>
            <a:ext cx="10100038" cy="464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228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0629"/>
            <a:ext cx="9768802" cy="62048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Recommendations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1946E-1B72-3D50-44C8-50E7F568C0F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4" y="1028700"/>
            <a:ext cx="9580580" cy="5067300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endParaRPr lang="en-GB" sz="2500" b="1" dirty="0"/>
          </a:p>
          <a:p>
            <a:pPr marL="342900" indent="-342900">
              <a:buAutoNum type="arabicPeriod"/>
            </a:pPr>
            <a:endParaRPr lang="en-GB" sz="2500" b="1" dirty="0"/>
          </a:p>
          <a:p>
            <a:pPr marL="342900" indent="-342900">
              <a:buAutoNum type="arabicPeriod"/>
            </a:pPr>
            <a:r>
              <a:rPr lang="en-GB" sz="2500" b="1" dirty="0"/>
              <a:t>Collect more data </a:t>
            </a:r>
          </a:p>
          <a:p>
            <a:pPr marL="342900" indent="-342900">
              <a:buAutoNum type="arabicPeriod"/>
            </a:pPr>
            <a:endParaRPr lang="en-GB" sz="2500" b="1" dirty="0"/>
          </a:p>
          <a:p>
            <a:pPr marL="342900" indent="-342900">
              <a:buAutoNum type="arabicPeriod"/>
            </a:pPr>
            <a:endParaRPr lang="en-GB" sz="2500" b="1" dirty="0"/>
          </a:p>
          <a:p>
            <a:pPr marL="342900" indent="-342900">
              <a:buAutoNum type="arabicPeriod"/>
            </a:pPr>
            <a:r>
              <a:rPr lang="en-GB" sz="2500" b="1" dirty="0"/>
              <a:t>Try different algorithms </a:t>
            </a:r>
          </a:p>
          <a:p>
            <a:pPr marL="342900" indent="-342900">
              <a:buAutoNum type="arabicPeriod"/>
            </a:pPr>
            <a:endParaRPr lang="en-GB" sz="2500" b="1" dirty="0"/>
          </a:p>
          <a:p>
            <a:pPr marL="342900" indent="-342900">
              <a:buAutoNum type="arabicPeriod"/>
            </a:pPr>
            <a:endParaRPr lang="en-GB" sz="2500" b="1" dirty="0"/>
          </a:p>
          <a:p>
            <a:pPr marL="342900" indent="-342900">
              <a:buAutoNum type="arabicPeriod"/>
            </a:pPr>
            <a:r>
              <a:rPr lang="en-GB" sz="2500" b="1" dirty="0"/>
              <a:t>Hyperparameter tuning</a:t>
            </a:r>
            <a:endParaRPr 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968637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8657" y="544285"/>
            <a:ext cx="9109805" cy="1447801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7131CD-5625-968B-6715-E0FA0F368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534317"/>
            <a:ext cx="5693230" cy="322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0"/>
            <a:ext cx="9768802" cy="1142999"/>
          </a:xfrm>
        </p:spPr>
        <p:txBody>
          <a:bodyPr>
            <a:normAutofit/>
          </a:bodyPr>
          <a:lstStyle/>
          <a:p>
            <a:r>
              <a:rPr lang="en-US" dirty="0"/>
              <a:t>Dataset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14536" y="734786"/>
            <a:ext cx="9846275" cy="5986689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GB" sz="2400" dirty="0"/>
              <a:t>Data from Kaggle the price range of listed Mercedes Used Car. </a:t>
            </a:r>
          </a:p>
          <a:p>
            <a:pPr algn="just"/>
            <a:r>
              <a:rPr lang="en-GB" sz="2400" dirty="0"/>
              <a:t>The model year ranges between </a:t>
            </a:r>
            <a:r>
              <a:rPr lang="en-GB" sz="2400" b="1" dirty="0"/>
              <a:t>1970-2020.</a:t>
            </a:r>
            <a:endParaRPr lang="en-GB" sz="2400" b="1" i="0" dirty="0">
              <a:solidFill>
                <a:schemeClr val="tx1"/>
              </a:solidFill>
              <a:effectLst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F175E9-34DB-7989-0D60-604CD17D79A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59228" y="1877785"/>
            <a:ext cx="10531929" cy="466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498764"/>
            <a:ext cx="9768802" cy="1030777"/>
          </a:xfrm>
        </p:spPr>
        <p:txBody>
          <a:bodyPr>
            <a:normAutofit/>
          </a:bodyPr>
          <a:lstStyle/>
          <a:p>
            <a:pPr algn="ctr"/>
            <a:r>
              <a:rPr lang="en-GB" b="1" u="none" strike="noStrike" dirty="0"/>
              <a:t>PROCESS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1665513"/>
            <a:ext cx="9389287" cy="505596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6900" algn="just"/>
            <a:r>
              <a:rPr lang="en-GB" sz="2400" b="1" i="0" dirty="0">
                <a:solidFill>
                  <a:schemeClr val="tx1"/>
                </a:solidFill>
                <a:effectLst/>
              </a:rPr>
              <a:t>1. Explore data</a:t>
            </a:r>
          </a:p>
          <a:p>
            <a:pPr marL="36900" indent="0" algn="just">
              <a:buNone/>
            </a:pPr>
            <a:endParaRPr lang="en-GB" sz="2400" b="1" i="0" dirty="0">
              <a:solidFill>
                <a:schemeClr val="tx1"/>
              </a:solidFill>
              <a:effectLst/>
            </a:endParaRPr>
          </a:p>
          <a:p>
            <a:pPr marL="36900" algn="just"/>
            <a:r>
              <a:rPr lang="en-GB" sz="2400" b="1" i="0" dirty="0">
                <a:solidFill>
                  <a:schemeClr val="tx1"/>
                </a:solidFill>
                <a:effectLst/>
              </a:rPr>
              <a:t>2. Data preparation</a:t>
            </a:r>
          </a:p>
          <a:p>
            <a:pPr marL="36900" indent="0" algn="just">
              <a:buNone/>
            </a:pPr>
            <a:endParaRPr lang="en-GB" sz="2400" b="1" i="0" dirty="0">
              <a:solidFill>
                <a:schemeClr val="tx1"/>
              </a:solidFill>
              <a:effectLst/>
            </a:endParaRPr>
          </a:p>
          <a:p>
            <a:pPr marL="36900" algn="just"/>
            <a:r>
              <a:rPr lang="en-GB" sz="2400" b="1" i="0" dirty="0">
                <a:solidFill>
                  <a:schemeClr val="tx1"/>
                </a:solidFill>
                <a:effectLst/>
              </a:rPr>
              <a:t>3. Model training</a:t>
            </a:r>
          </a:p>
          <a:p>
            <a:pPr marL="36900" indent="0" algn="just">
              <a:buNone/>
            </a:pPr>
            <a:endParaRPr lang="en-GB" sz="2400" b="1" i="0" dirty="0">
              <a:solidFill>
                <a:schemeClr val="tx1"/>
              </a:solidFill>
              <a:effectLst/>
            </a:endParaRPr>
          </a:p>
          <a:p>
            <a:pPr marL="36900" indent="0" algn="just">
              <a:buNone/>
            </a:pPr>
            <a:r>
              <a:rPr lang="en-GB" sz="2400" b="1" i="0" dirty="0">
                <a:solidFill>
                  <a:schemeClr val="tx1"/>
                </a:solidFill>
                <a:effectLst/>
              </a:rPr>
              <a:t>4. Model evaluation</a:t>
            </a:r>
          </a:p>
          <a:p>
            <a:pPr marL="36900" indent="0" algn="just">
              <a:buNone/>
            </a:pPr>
            <a:endParaRPr lang="en-GB" sz="2400" b="1" i="0" dirty="0">
              <a:solidFill>
                <a:schemeClr val="tx1"/>
              </a:solidFill>
              <a:effectLst/>
            </a:endParaRPr>
          </a:p>
          <a:p>
            <a:pPr marL="36900" indent="0" algn="just">
              <a:buNone/>
            </a:pPr>
            <a:r>
              <a:rPr lang="en-GB" sz="2400" b="1" i="0" dirty="0">
                <a:solidFill>
                  <a:schemeClr val="tx1"/>
                </a:solidFill>
                <a:effectLst/>
              </a:rPr>
              <a:t>5. Conclusion and recommendations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69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498764"/>
            <a:ext cx="9768802" cy="103077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Data Exploration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1147157"/>
            <a:ext cx="9389287" cy="557431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GB" sz="2400" dirty="0"/>
              <a:t>The dataset is clean </a:t>
            </a:r>
          </a:p>
          <a:p>
            <a:pPr algn="just"/>
            <a:r>
              <a:rPr lang="en-GB" sz="2400" b="1" dirty="0"/>
              <a:t>13119 rows, 9 columns &amp; 27 Mercedes-Benz models</a:t>
            </a:r>
            <a:endParaRPr lang="en-GB" sz="2400" b="1" i="0" dirty="0">
              <a:solidFill>
                <a:schemeClr val="tx1"/>
              </a:solidFill>
              <a:effectLst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028487-F5BA-B37D-C390-4441E3986D0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4544" y="2177934"/>
            <a:ext cx="10368642" cy="440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727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498764"/>
            <a:ext cx="9768802" cy="103077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Average Price by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1147157"/>
            <a:ext cx="9389287" cy="557431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07100" lvl="1" indent="0" algn="just"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2400" dirty="0"/>
              <a:t>The model with the highest average price is G Class, </a:t>
            </a:r>
            <a:r>
              <a:rPr lang="en-US" sz="2400" b="1" dirty="0"/>
              <a:t>$98934</a:t>
            </a:r>
            <a:endParaRPr lang="en-GB" sz="2400" b="1" dirty="0"/>
          </a:p>
          <a:p>
            <a:pPr marL="107100" lvl="1" indent="0" algn="just"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2400" dirty="0"/>
              <a:t>and The model with the lowest average price is CLK, </a:t>
            </a:r>
            <a:r>
              <a:rPr lang="en-GB" sz="2400" b="1" dirty="0"/>
              <a:t>$3078.</a:t>
            </a:r>
            <a:endParaRPr lang="en-US" sz="2400" b="1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tx1"/>
              </a:solidFill>
            </a:endParaRPr>
          </a:p>
          <a:p>
            <a:pPr algn="just">
              <a:lnSpc>
                <a:spcPct val="100000"/>
              </a:lnSpc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AFA8C3-9A91-A420-7B37-BBBD07B57E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9306" y="1926770"/>
            <a:ext cx="10369194" cy="479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745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6526"/>
            <a:ext cx="9768802" cy="74521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Number of Cars by Model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4" y="1147157"/>
            <a:ext cx="9389287" cy="557431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GB" sz="2400" dirty="0"/>
              <a:t>C Class, A Class and E Class are popular models with </a:t>
            </a:r>
            <a:r>
              <a:rPr lang="en-GB" sz="2400" b="1" dirty="0"/>
              <a:t>63% </a:t>
            </a:r>
            <a:r>
              <a:rPr lang="en-GB" sz="2400" dirty="0"/>
              <a:t>of the samples in this dataset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2A3144-602A-9FEB-3A4E-9BBBCA35767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8686" y="2188029"/>
            <a:ext cx="9768801" cy="416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40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6526"/>
            <a:ext cx="9768802" cy="8105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Distribution of Prices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71C502D-36E4-AD3C-E85E-78721DED77EB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771525" y="1061357"/>
            <a:ext cx="9891032" cy="5492205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289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6527"/>
            <a:ext cx="9768802" cy="7288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Distribution of MPG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842A7A2-7BBD-3267-801D-9ED358F91DCE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771525" y="1386835"/>
            <a:ext cx="10495189" cy="5155893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930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D375C2-2973-4C8B-9800-5B5271D300B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9B7A9F-83D5-4264-91C0-B309A9EDBFB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1950151-0FE0-482F-ADBD-EE52BFC46C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379</Words>
  <Application>Microsoft Office PowerPoint</Application>
  <PresentationFormat>Widescreen</PresentationFormat>
  <Paragraphs>118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Avenir Next LT Pro</vt:lpstr>
      <vt:lpstr>Calibri</vt:lpstr>
      <vt:lpstr>Wingdings</vt:lpstr>
      <vt:lpstr>Custom</vt:lpstr>
      <vt:lpstr>Mercedes Benz price prediction</vt:lpstr>
      <vt:lpstr>Business Objectives</vt:lpstr>
      <vt:lpstr>Dataset</vt:lpstr>
      <vt:lpstr>PROCESS</vt:lpstr>
      <vt:lpstr>Data Exploration</vt:lpstr>
      <vt:lpstr>Average Price by Model</vt:lpstr>
      <vt:lpstr>Number of Cars by Model</vt:lpstr>
      <vt:lpstr>Distribution of Prices</vt:lpstr>
      <vt:lpstr>Distribution of MPG</vt:lpstr>
      <vt:lpstr>Distribution of Engine Size</vt:lpstr>
      <vt:lpstr>Correlation price and mileage </vt:lpstr>
      <vt:lpstr>Data Preparation</vt:lpstr>
      <vt:lpstr>Data Preparation</vt:lpstr>
      <vt:lpstr>Final Dataset </vt:lpstr>
      <vt:lpstr>Model Training</vt:lpstr>
      <vt:lpstr>Model Evaluation</vt:lpstr>
      <vt:lpstr>Model Evaluation</vt:lpstr>
      <vt:lpstr>Good Results</vt:lpstr>
      <vt:lpstr>Variable Importance</vt:lpstr>
      <vt:lpstr>Error by Models</vt:lpstr>
      <vt:lpstr>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2023-12-19T13:11:42Z</dcterms:created>
  <dcterms:modified xsi:type="dcterms:W3CDTF">2024-04-22T18:29:37Z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